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6" r:id="rId4"/>
    <p:sldId id="267" r:id="rId5"/>
    <p:sldId id="268" r:id="rId6"/>
    <p:sldId id="269" r:id="rId7"/>
    <p:sldId id="272" r:id="rId8"/>
    <p:sldId id="274" r:id="rId9"/>
    <p:sldId id="275" r:id="rId10"/>
    <p:sldId id="276" r:id="rId11"/>
    <p:sldId id="278" r:id="rId12"/>
    <p:sldId id="264" r:id="rId13"/>
    <p:sldId id="279"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DD61A-9D03-4562-93E7-AC56F09AB9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2127AC-A224-4CF1-AF58-3DD774C9F3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EE7C36-3A06-47FC-9072-B0AC60D670EB}"/>
              </a:ext>
            </a:extLst>
          </p:cNvPr>
          <p:cNvSpPr>
            <a:spLocks noGrp="1"/>
          </p:cNvSpPr>
          <p:nvPr>
            <p:ph type="dt" sz="half" idx="10"/>
          </p:nvPr>
        </p:nvSpPr>
        <p:spPr/>
        <p:txBody>
          <a:bodyPr/>
          <a:lstStyle/>
          <a:p>
            <a:fld id="{BB622EA3-D5AD-4758-8615-28B06E9B3DC3}" type="datetimeFigureOut">
              <a:rPr lang="en-US" smtClean="0"/>
              <a:t>2/11/2021</a:t>
            </a:fld>
            <a:endParaRPr lang="en-US"/>
          </a:p>
        </p:txBody>
      </p:sp>
      <p:sp>
        <p:nvSpPr>
          <p:cNvPr id="5" name="Footer Placeholder 4">
            <a:extLst>
              <a:ext uri="{FF2B5EF4-FFF2-40B4-BE49-F238E27FC236}">
                <a16:creationId xmlns:a16="http://schemas.microsoft.com/office/drawing/2014/main" id="{8DCC0AF2-49DF-4B05-AA10-B195D55E5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89F0F3-4350-4C9B-8A46-88E91CE50031}"/>
              </a:ext>
            </a:extLst>
          </p:cNvPr>
          <p:cNvSpPr>
            <a:spLocks noGrp="1"/>
          </p:cNvSpPr>
          <p:nvPr>
            <p:ph type="sldNum" sz="quarter" idx="12"/>
          </p:nvPr>
        </p:nvSpPr>
        <p:spPr/>
        <p:txBody>
          <a:bodyPr/>
          <a:lstStyle/>
          <a:p>
            <a:fld id="{8FBC9430-BE8D-4416-93D3-3228EC780532}" type="slidenum">
              <a:rPr lang="en-US" smtClean="0"/>
              <a:t>‹#›</a:t>
            </a:fld>
            <a:endParaRPr lang="en-US"/>
          </a:p>
        </p:txBody>
      </p:sp>
    </p:spTree>
    <p:extLst>
      <p:ext uri="{BB962C8B-B14F-4D97-AF65-F5344CB8AC3E}">
        <p14:creationId xmlns:p14="http://schemas.microsoft.com/office/powerpoint/2010/main" val="235006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A0995-3F0F-4DE1-840A-C4D226FDDA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ED7FBF-C03A-457D-9BEF-EBD7B70FA5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A7E5AE-D952-4518-B030-168B01B83085}"/>
              </a:ext>
            </a:extLst>
          </p:cNvPr>
          <p:cNvSpPr>
            <a:spLocks noGrp="1"/>
          </p:cNvSpPr>
          <p:nvPr>
            <p:ph type="dt" sz="half" idx="10"/>
          </p:nvPr>
        </p:nvSpPr>
        <p:spPr/>
        <p:txBody>
          <a:bodyPr/>
          <a:lstStyle/>
          <a:p>
            <a:fld id="{BB622EA3-D5AD-4758-8615-28B06E9B3DC3}" type="datetimeFigureOut">
              <a:rPr lang="en-US" smtClean="0"/>
              <a:t>2/11/2021</a:t>
            </a:fld>
            <a:endParaRPr lang="en-US"/>
          </a:p>
        </p:txBody>
      </p:sp>
      <p:sp>
        <p:nvSpPr>
          <p:cNvPr id="5" name="Footer Placeholder 4">
            <a:extLst>
              <a:ext uri="{FF2B5EF4-FFF2-40B4-BE49-F238E27FC236}">
                <a16:creationId xmlns:a16="http://schemas.microsoft.com/office/drawing/2014/main" id="{7FF0FBFD-FAFA-45BC-B812-FC66AC71BA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356ABC-742F-4B2D-ACA5-109AD5446494}"/>
              </a:ext>
            </a:extLst>
          </p:cNvPr>
          <p:cNvSpPr>
            <a:spLocks noGrp="1"/>
          </p:cNvSpPr>
          <p:nvPr>
            <p:ph type="sldNum" sz="quarter" idx="12"/>
          </p:nvPr>
        </p:nvSpPr>
        <p:spPr/>
        <p:txBody>
          <a:bodyPr/>
          <a:lstStyle/>
          <a:p>
            <a:fld id="{8FBC9430-BE8D-4416-93D3-3228EC780532}" type="slidenum">
              <a:rPr lang="en-US" smtClean="0"/>
              <a:t>‹#›</a:t>
            </a:fld>
            <a:endParaRPr lang="en-US"/>
          </a:p>
        </p:txBody>
      </p:sp>
    </p:spTree>
    <p:extLst>
      <p:ext uri="{BB962C8B-B14F-4D97-AF65-F5344CB8AC3E}">
        <p14:creationId xmlns:p14="http://schemas.microsoft.com/office/powerpoint/2010/main" val="269565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120D33-E376-4EA6-9628-CE1EBD60BD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1464F4-7F26-4510-A5DB-27277FE4BE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90684-01CC-4A69-A88A-3CB880B2E69B}"/>
              </a:ext>
            </a:extLst>
          </p:cNvPr>
          <p:cNvSpPr>
            <a:spLocks noGrp="1"/>
          </p:cNvSpPr>
          <p:nvPr>
            <p:ph type="dt" sz="half" idx="10"/>
          </p:nvPr>
        </p:nvSpPr>
        <p:spPr/>
        <p:txBody>
          <a:bodyPr/>
          <a:lstStyle/>
          <a:p>
            <a:fld id="{BB622EA3-D5AD-4758-8615-28B06E9B3DC3}" type="datetimeFigureOut">
              <a:rPr lang="en-US" smtClean="0"/>
              <a:t>2/11/2021</a:t>
            </a:fld>
            <a:endParaRPr lang="en-US"/>
          </a:p>
        </p:txBody>
      </p:sp>
      <p:sp>
        <p:nvSpPr>
          <p:cNvPr id="5" name="Footer Placeholder 4">
            <a:extLst>
              <a:ext uri="{FF2B5EF4-FFF2-40B4-BE49-F238E27FC236}">
                <a16:creationId xmlns:a16="http://schemas.microsoft.com/office/drawing/2014/main" id="{92F2D964-0BF5-49F4-AF17-134B312264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17738E-0118-4C99-B4CF-41CE583E4534}"/>
              </a:ext>
            </a:extLst>
          </p:cNvPr>
          <p:cNvSpPr>
            <a:spLocks noGrp="1"/>
          </p:cNvSpPr>
          <p:nvPr>
            <p:ph type="sldNum" sz="quarter" idx="12"/>
          </p:nvPr>
        </p:nvSpPr>
        <p:spPr/>
        <p:txBody>
          <a:bodyPr/>
          <a:lstStyle/>
          <a:p>
            <a:fld id="{8FBC9430-BE8D-4416-93D3-3228EC780532}" type="slidenum">
              <a:rPr lang="en-US" smtClean="0"/>
              <a:t>‹#›</a:t>
            </a:fld>
            <a:endParaRPr lang="en-US"/>
          </a:p>
        </p:txBody>
      </p:sp>
    </p:spTree>
    <p:extLst>
      <p:ext uri="{BB962C8B-B14F-4D97-AF65-F5344CB8AC3E}">
        <p14:creationId xmlns:p14="http://schemas.microsoft.com/office/powerpoint/2010/main" val="411648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249F-3D6C-4007-B285-374EDFE591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A273DD-F716-43D8-B0ED-4CBC641EB1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1904B0-0B55-4B73-858A-1ECD85B633C1}"/>
              </a:ext>
            </a:extLst>
          </p:cNvPr>
          <p:cNvSpPr>
            <a:spLocks noGrp="1"/>
          </p:cNvSpPr>
          <p:nvPr>
            <p:ph type="dt" sz="half" idx="10"/>
          </p:nvPr>
        </p:nvSpPr>
        <p:spPr/>
        <p:txBody>
          <a:bodyPr/>
          <a:lstStyle/>
          <a:p>
            <a:fld id="{BB622EA3-D5AD-4758-8615-28B06E9B3DC3}" type="datetimeFigureOut">
              <a:rPr lang="en-US" smtClean="0"/>
              <a:t>2/11/2021</a:t>
            </a:fld>
            <a:endParaRPr lang="en-US"/>
          </a:p>
        </p:txBody>
      </p:sp>
      <p:sp>
        <p:nvSpPr>
          <p:cNvPr id="5" name="Footer Placeholder 4">
            <a:extLst>
              <a:ext uri="{FF2B5EF4-FFF2-40B4-BE49-F238E27FC236}">
                <a16:creationId xmlns:a16="http://schemas.microsoft.com/office/drawing/2014/main" id="{BB3CF166-F1BF-4524-8848-77CCEF768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409A6-06A5-41E9-8FBC-6AA6C8F30408}"/>
              </a:ext>
            </a:extLst>
          </p:cNvPr>
          <p:cNvSpPr>
            <a:spLocks noGrp="1"/>
          </p:cNvSpPr>
          <p:nvPr>
            <p:ph type="sldNum" sz="quarter" idx="12"/>
          </p:nvPr>
        </p:nvSpPr>
        <p:spPr/>
        <p:txBody>
          <a:bodyPr/>
          <a:lstStyle/>
          <a:p>
            <a:fld id="{8FBC9430-BE8D-4416-93D3-3228EC780532}" type="slidenum">
              <a:rPr lang="en-US" smtClean="0"/>
              <a:t>‹#›</a:t>
            </a:fld>
            <a:endParaRPr lang="en-US"/>
          </a:p>
        </p:txBody>
      </p:sp>
    </p:spTree>
    <p:extLst>
      <p:ext uri="{BB962C8B-B14F-4D97-AF65-F5344CB8AC3E}">
        <p14:creationId xmlns:p14="http://schemas.microsoft.com/office/powerpoint/2010/main" val="79920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C1957-953A-4137-A592-B2157FA46E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A8523B-92FB-4BF1-B58C-343F50E717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4987E9-F4B8-4C60-93B4-43EFBAAD78A3}"/>
              </a:ext>
            </a:extLst>
          </p:cNvPr>
          <p:cNvSpPr>
            <a:spLocks noGrp="1"/>
          </p:cNvSpPr>
          <p:nvPr>
            <p:ph type="dt" sz="half" idx="10"/>
          </p:nvPr>
        </p:nvSpPr>
        <p:spPr/>
        <p:txBody>
          <a:bodyPr/>
          <a:lstStyle/>
          <a:p>
            <a:fld id="{BB622EA3-D5AD-4758-8615-28B06E9B3DC3}" type="datetimeFigureOut">
              <a:rPr lang="en-US" smtClean="0"/>
              <a:t>2/11/2021</a:t>
            </a:fld>
            <a:endParaRPr lang="en-US"/>
          </a:p>
        </p:txBody>
      </p:sp>
      <p:sp>
        <p:nvSpPr>
          <p:cNvPr id="5" name="Footer Placeholder 4">
            <a:extLst>
              <a:ext uri="{FF2B5EF4-FFF2-40B4-BE49-F238E27FC236}">
                <a16:creationId xmlns:a16="http://schemas.microsoft.com/office/drawing/2014/main" id="{0F5BF903-EBA2-44A2-86D5-41A79F43D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D22802-716E-460D-953E-435825FA07D9}"/>
              </a:ext>
            </a:extLst>
          </p:cNvPr>
          <p:cNvSpPr>
            <a:spLocks noGrp="1"/>
          </p:cNvSpPr>
          <p:nvPr>
            <p:ph type="sldNum" sz="quarter" idx="12"/>
          </p:nvPr>
        </p:nvSpPr>
        <p:spPr/>
        <p:txBody>
          <a:bodyPr/>
          <a:lstStyle/>
          <a:p>
            <a:fld id="{8FBC9430-BE8D-4416-93D3-3228EC780532}" type="slidenum">
              <a:rPr lang="en-US" smtClean="0"/>
              <a:t>‹#›</a:t>
            </a:fld>
            <a:endParaRPr lang="en-US"/>
          </a:p>
        </p:txBody>
      </p:sp>
    </p:spTree>
    <p:extLst>
      <p:ext uri="{BB962C8B-B14F-4D97-AF65-F5344CB8AC3E}">
        <p14:creationId xmlns:p14="http://schemas.microsoft.com/office/powerpoint/2010/main" val="373921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4AAF3-975D-4148-A930-F5762EF4A1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577BF0-C630-4E92-A619-48B3AF470D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882D7A-EEB1-4A46-A3C8-5F7BA0D525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376976-27E6-4AF5-AC0F-38F1805BC7F4}"/>
              </a:ext>
            </a:extLst>
          </p:cNvPr>
          <p:cNvSpPr>
            <a:spLocks noGrp="1"/>
          </p:cNvSpPr>
          <p:nvPr>
            <p:ph type="dt" sz="half" idx="10"/>
          </p:nvPr>
        </p:nvSpPr>
        <p:spPr/>
        <p:txBody>
          <a:bodyPr/>
          <a:lstStyle/>
          <a:p>
            <a:fld id="{BB622EA3-D5AD-4758-8615-28B06E9B3DC3}" type="datetimeFigureOut">
              <a:rPr lang="en-US" smtClean="0"/>
              <a:t>2/11/2021</a:t>
            </a:fld>
            <a:endParaRPr lang="en-US"/>
          </a:p>
        </p:txBody>
      </p:sp>
      <p:sp>
        <p:nvSpPr>
          <p:cNvPr id="6" name="Footer Placeholder 5">
            <a:extLst>
              <a:ext uri="{FF2B5EF4-FFF2-40B4-BE49-F238E27FC236}">
                <a16:creationId xmlns:a16="http://schemas.microsoft.com/office/drawing/2014/main" id="{5C75FBE9-2131-4196-8ACD-245D850F62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A06D77-1452-40C5-BDBB-452D40A3F965}"/>
              </a:ext>
            </a:extLst>
          </p:cNvPr>
          <p:cNvSpPr>
            <a:spLocks noGrp="1"/>
          </p:cNvSpPr>
          <p:nvPr>
            <p:ph type="sldNum" sz="quarter" idx="12"/>
          </p:nvPr>
        </p:nvSpPr>
        <p:spPr/>
        <p:txBody>
          <a:bodyPr/>
          <a:lstStyle/>
          <a:p>
            <a:fld id="{8FBC9430-BE8D-4416-93D3-3228EC780532}" type="slidenum">
              <a:rPr lang="en-US" smtClean="0"/>
              <a:t>‹#›</a:t>
            </a:fld>
            <a:endParaRPr lang="en-US"/>
          </a:p>
        </p:txBody>
      </p:sp>
    </p:spTree>
    <p:extLst>
      <p:ext uri="{BB962C8B-B14F-4D97-AF65-F5344CB8AC3E}">
        <p14:creationId xmlns:p14="http://schemas.microsoft.com/office/powerpoint/2010/main" val="350224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6541-9F78-4A34-B320-58987E9776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16567B-45DB-446D-8C5C-B62E02B8B8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4FA94C-5B6C-4103-BFD3-16ECF515C9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C5FF2C-BB3F-4F00-AA01-2F4CF3E8E3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DF158A-A1A1-4148-9036-B435CA5B43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6EE4DD-2625-496B-BE8B-59BFE6B6F25E}"/>
              </a:ext>
            </a:extLst>
          </p:cNvPr>
          <p:cNvSpPr>
            <a:spLocks noGrp="1"/>
          </p:cNvSpPr>
          <p:nvPr>
            <p:ph type="dt" sz="half" idx="10"/>
          </p:nvPr>
        </p:nvSpPr>
        <p:spPr/>
        <p:txBody>
          <a:bodyPr/>
          <a:lstStyle/>
          <a:p>
            <a:fld id="{BB622EA3-D5AD-4758-8615-28B06E9B3DC3}" type="datetimeFigureOut">
              <a:rPr lang="en-US" smtClean="0"/>
              <a:t>2/11/2021</a:t>
            </a:fld>
            <a:endParaRPr lang="en-US"/>
          </a:p>
        </p:txBody>
      </p:sp>
      <p:sp>
        <p:nvSpPr>
          <p:cNvPr id="8" name="Footer Placeholder 7">
            <a:extLst>
              <a:ext uri="{FF2B5EF4-FFF2-40B4-BE49-F238E27FC236}">
                <a16:creationId xmlns:a16="http://schemas.microsoft.com/office/drawing/2014/main" id="{E528A5BD-5446-4A8F-B777-330B5799D9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2D7345-D09B-4826-B3F8-258592BB208B}"/>
              </a:ext>
            </a:extLst>
          </p:cNvPr>
          <p:cNvSpPr>
            <a:spLocks noGrp="1"/>
          </p:cNvSpPr>
          <p:nvPr>
            <p:ph type="sldNum" sz="quarter" idx="12"/>
          </p:nvPr>
        </p:nvSpPr>
        <p:spPr/>
        <p:txBody>
          <a:bodyPr/>
          <a:lstStyle/>
          <a:p>
            <a:fld id="{8FBC9430-BE8D-4416-93D3-3228EC780532}" type="slidenum">
              <a:rPr lang="en-US" smtClean="0"/>
              <a:t>‹#›</a:t>
            </a:fld>
            <a:endParaRPr lang="en-US"/>
          </a:p>
        </p:txBody>
      </p:sp>
    </p:spTree>
    <p:extLst>
      <p:ext uri="{BB962C8B-B14F-4D97-AF65-F5344CB8AC3E}">
        <p14:creationId xmlns:p14="http://schemas.microsoft.com/office/powerpoint/2010/main" val="281980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5699B-F929-4C94-BC97-CF9FC94CCC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4097B9-3F03-4873-B91C-36FEC6E85CA0}"/>
              </a:ext>
            </a:extLst>
          </p:cNvPr>
          <p:cNvSpPr>
            <a:spLocks noGrp="1"/>
          </p:cNvSpPr>
          <p:nvPr>
            <p:ph type="dt" sz="half" idx="10"/>
          </p:nvPr>
        </p:nvSpPr>
        <p:spPr/>
        <p:txBody>
          <a:bodyPr/>
          <a:lstStyle/>
          <a:p>
            <a:fld id="{BB622EA3-D5AD-4758-8615-28B06E9B3DC3}" type="datetimeFigureOut">
              <a:rPr lang="en-US" smtClean="0"/>
              <a:t>2/11/2021</a:t>
            </a:fld>
            <a:endParaRPr lang="en-US"/>
          </a:p>
        </p:txBody>
      </p:sp>
      <p:sp>
        <p:nvSpPr>
          <p:cNvPr id="4" name="Footer Placeholder 3">
            <a:extLst>
              <a:ext uri="{FF2B5EF4-FFF2-40B4-BE49-F238E27FC236}">
                <a16:creationId xmlns:a16="http://schemas.microsoft.com/office/drawing/2014/main" id="{CE13EC39-8041-4324-9609-18F2A1F58B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1BEA82-9685-4527-BCDA-ED7A57137075}"/>
              </a:ext>
            </a:extLst>
          </p:cNvPr>
          <p:cNvSpPr>
            <a:spLocks noGrp="1"/>
          </p:cNvSpPr>
          <p:nvPr>
            <p:ph type="sldNum" sz="quarter" idx="12"/>
          </p:nvPr>
        </p:nvSpPr>
        <p:spPr/>
        <p:txBody>
          <a:bodyPr/>
          <a:lstStyle/>
          <a:p>
            <a:fld id="{8FBC9430-BE8D-4416-93D3-3228EC780532}" type="slidenum">
              <a:rPr lang="en-US" smtClean="0"/>
              <a:t>‹#›</a:t>
            </a:fld>
            <a:endParaRPr lang="en-US"/>
          </a:p>
        </p:txBody>
      </p:sp>
    </p:spTree>
    <p:extLst>
      <p:ext uri="{BB962C8B-B14F-4D97-AF65-F5344CB8AC3E}">
        <p14:creationId xmlns:p14="http://schemas.microsoft.com/office/powerpoint/2010/main" val="324955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F1C855-3BCD-486B-B354-4A280E71A8E1}"/>
              </a:ext>
            </a:extLst>
          </p:cNvPr>
          <p:cNvSpPr>
            <a:spLocks noGrp="1"/>
          </p:cNvSpPr>
          <p:nvPr>
            <p:ph type="dt" sz="half" idx="10"/>
          </p:nvPr>
        </p:nvSpPr>
        <p:spPr/>
        <p:txBody>
          <a:bodyPr/>
          <a:lstStyle/>
          <a:p>
            <a:fld id="{BB622EA3-D5AD-4758-8615-28B06E9B3DC3}" type="datetimeFigureOut">
              <a:rPr lang="en-US" smtClean="0"/>
              <a:t>2/11/2021</a:t>
            </a:fld>
            <a:endParaRPr lang="en-US"/>
          </a:p>
        </p:txBody>
      </p:sp>
      <p:sp>
        <p:nvSpPr>
          <p:cNvPr id="3" name="Footer Placeholder 2">
            <a:extLst>
              <a:ext uri="{FF2B5EF4-FFF2-40B4-BE49-F238E27FC236}">
                <a16:creationId xmlns:a16="http://schemas.microsoft.com/office/drawing/2014/main" id="{7F11D71C-2E87-4ECA-83FC-EF8E687A38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52F62C-D669-4134-94D0-C501049FD1CD}"/>
              </a:ext>
            </a:extLst>
          </p:cNvPr>
          <p:cNvSpPr>
            <a:spLocks noGrp="1"/>
          </p:cNvSpPr>
          <p:nvPr>
            <p:ph type="sldNum" sz="quarter" idx="12"/>
          </p:nvPr>
        </p:nvSpPr>
        <p:spPr/>
        <p:txBody>
          <a:bodyPr/>
          <a:lstStyle/>
          <a:p>
            <a:fld id="{8FBC9430-BE8D-4416-93D3-3228EC780532}" type="slidenum">
              <a:rPr lang="en-US" smtClean="0"/>
              <a:t>‹#›</a:t>
            </a:fld>
            <a:endParaRPr lang="en-US"/>
          </a:p>
        </p:txBody>
      </p:sp>
    </p:spTree>
    <p:extLst>
      <p:ext uri="{BB962C8B-B14F-4D97-AF65-F5344CB8AC3E}">
        <p14:creationId xmlns:p14="http://schemas.microsoft.com/office/powerpoint/2010/main" val="150853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5E2C7-E7D0-4D22-BA57-BAE457213B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E00EAD-DF77-4B69-8297-B61DFB6C3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BEE538-7B95-4593-BE71-BED5B8687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804080-9661-488E-9B73-BB6409189FC3}"/>
              </a:ext>
            </a:extLst>
          </p:cNvPr>
          <p:cNvSpPr>
            <a:spLocks noGrp="1"/>
          </p:cNvSpPr>
          <p:nvPr>
            <p:ph type="dt" sz="half" idx="10"/>
          </p:nvPr>
        </p:nvSpPr>
        <p:spPr/>
        <p:txBody>
          <a:bodyPr/>
          <a:lstStyle/>
          <a:p>
            <a:fld id="{BB622EA3-D5AD-4758-8615-28B06E9B3DC3}" type="datetimeFigureOut">
              <a:rPr lang="en-US" smtClean="0"/>
              <a:t>2/11/2021</a:t>
            </a:fld>
            <a:endParaRPr lang="en-US"/>
          </a:p>
        </p:txBody>
      </p:sp>
      <p:sp>
        <p:nvSpPr>
          <p:cNvPr id="6" name="Footer Placeholder 5">
            <a:extLst>
              <a:ext uri="{FF2B5EF4-FFF2-40B4-BE49-F238E27FC236}">
                <a16:creationId xmlns:a16="http://schemas.microsoft.com/office/drawing/2014/main" id="{01A197E3-DBDB-4C7E-83D2-7D62B9C832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CD8194-3703-4A9D-96C6-A7610AF1E9AD}"/>
              </a:ext>
            </a:extLst>
          </p:cNvPr>
          <p:cNvSpPr>
            <a:spLocks noGrp="1"/>
          </p:cNvSpPr>
          <p:nvPr>
            <p:ph type="sldNum" sz="quarter" idx="12"/>
          </p:nvPr>
        </p:nvSpPr>
        <p:spPr/>
        <p:txBody>
          <a:bodyPr/>
          <a:lstStyle/>
          <a:p>
            <a:fld id="{8FBC9430-BE8D-4416-93D3-3228EC780532}" type="slidenum">
              <a:rPr lang="en-US" smtClean="0"/>
              <a:t>‹#›</a:t>
            </a:fld>
            <a:endParaRPr lang="en-US"/>
          </a:p>
        </p:txBody>
      </p:sp>
    </p:spTree>
    <p:extLst>
      <p:ext uri="{BB962C8B-B14F-4D97-AF65-F5344CB8AC3E}">
        <p14:creationId xmlns:p14="http://schemas.microsoft.com/office/powerpoint/2010/main" val="826812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90FD7-7D10-408D-A38F-73564FEC7F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69F4BD-133B-42AC-9528-5565A5D2CC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69FABA-967C-41DD-8427-523FC3C74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6928C7-57B6-4E35-83C6-CDD1CB769A6A}"/>
              </a:ext>
            </a:extLst>
          </p:cNvPr>
          <p:cNvSpPr>
            <a:spLocks noGrp="1"/>
          </p:cNvSpPr>
          <p:nvPr>
            <p:ph type="dt" sz="half" idx="10"/>
          </p:nvPr>
        </p:nvSpPr>
        <p:spPr/>
        <p:txBody>
          <a:bodyPr/>
          <a:lstStyle/>
          <a:p>
            <a:fld id="{BB622EA3-D5AD-4758-8615-28B06E9B3DC3}" type="datetimeFigureOut">
              <a:rPr lang="en-US" smtClean="0"/>
              <a:t>2/11/2021</a:t>
            </a:fld>
            <a:endParaRPr lang="en-US"/>
          </a:p>
        </p:txBody>
      </p:sp>
      <p:sp>
        <p:nvSpPr>
          <p:cNvPr id="6" name="Footer Placeholder 5">
            <a:extLst>
              <a:ext uri="{FF2B5EF4-FFF2-40B4-BE49-F238E27FC236}">
                <a16:creationId xmlns:a16="http://schemas.microsoft.com/office/drawing/2014/main" id="{EE002BA8-ED14-4F69-B652-0A389002E9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946D82-6FA8-4B15-AE01-8597D60410A0}"/>
              </a:ext>
            </a:extLst>
          </p:cNvPr>
          <p:cNvSpPr>
            <a:spLocks noGrp="1"/>
          </p:cNvSpPr>
          <p:nvPr>
            <p:ph type="sldNum" sz="quarter" idx="12"/>
          </p:nvPr>
        </p:nvSpPr>
        <p:spPr/>
        <p:txBody>
          <a:bodyPr/>
          <a:lstStyle/>
          <a:p>
            <a:fld id="{8FBC9430-BE8D-4416-93D3-3228EC780532}" type="slidenum">
              <a:rPr lang="en-US" smtClean="0"/>
              <a:t>‹#›</a:t>
            </a:fld>
            <a:endParaRPr lang="en-US"/>
          </a:p>
        </p:txBody>
      </p:sp>
    </p:spTree>
    <p:extLst>
      <p:ext uri="{BB962C8B-B14F-4D97-AF65-F5344CB8AC3E}">
        <p14:creationId xmlns:p14="http://schemas.microsoft.com/office/powerpoint/2010/main" val="274991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70A3D4-F686-4F98-8D87-2D45ACC99F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8A718D-C283-45C3-8084-4867B9C168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7CC192-3EE8-4800-9FE6-AA1078F5B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22EA3-D5AD-4758-8615-28B06E9B3DC3}" type="datetimeFigureOut">
              <a:rPr lang="en-US" smtClean="0"/>
              <a:t>2/11/2021</a:t>
            </a:fld>
            <a:endParaRPr lang="en-US"/>
          </a:p>
        </p:txBody>
      </p:sp>
      <p:sp>
        <p:nvSpPr>
          <p:cNvPr id="5" name="Footer Placeholder 4">
            <a:extLst>
              <a:ext uri="{FF2B5EF4-FFF2-40B4-BE49-F238E27FC236}">
                <a16:creationId xmlns:a16="http://schemas.microsoft.com/office/drawing/2014/main" id="{C1559F5C-B1FC-4300-AED6-C470C122EA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2D93DE-FFC9-4873-ABE5-013F337D3A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C9430-BE8D-4416-93D3-3228EC780532}" type="slidenum">
              <a:rPr lang="en-US" smtClean="0"/>
              <a:t>‹#›</a:t>
            </a:fld>
            <a:endParaRPr lang="en-US"/>
          </a:p>
        </p:txBody>
      </p:sp>
    </p:spTree>
    <p:extLst>
      <p:ext uri="{BB962C8B-B14F-4D97-AF65-F5344CB8AC3E}">
        <p14:creationId xmlns:p14="http://schemas.microsoft.com/office/powerpoint/2010/main" val="1752582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c.gov/coronavirus/2019-ncov/need-extra-precautions/people-with-medical-condition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oronavirus.maryland.gov/pages/school-resourc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0F2B6-CCD7-4D40-B0D6-F979D61894BB}"/>
              </a:ext>
            </a:extLst>
          </p:cNvPr>
          <p:cNvSpPr>
            <a:spLocks noGrp="1"/>
          </p:cNvSpPr>
          <p:nvPr>
            <p:ph type="title"/>
          </p:nvPr>
        </p:nvSpPr>
        <p:spPr>
          <a:xfrm>
            <a:off x="838200" y="365125"/>
            <a:ext cx="10515600" cy="4083050"/>
          </a:xfrm>
        </p:spPr>
        <p:txBody>
          <a:bodyPr/>
          <a:lstStyle/>
          <a:p>
            <a:r>
              <a:rPr lang="en-US" dirty="0"/>
              <a:t>TABCO’s Position from the beginning has been a safe and sustained reopening based on the science. (CDC)</a:t>
            </a:r>
          </a:p>
        </p:txBody>
      </p:sp>
    </p:spTree>
    <p:extLst>
      <p:ext uri="{BB962C8B-B14F-4D97-AF65-F5344CB8AC3E}">
        <p14:creationId xmlns:p14="http://schemas.microsoft.com/office/powerpoint/2010/main" val="2614277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F0CB57-D9E4-43C3-AEE1-7468ABDDCDAD}"/>
              </a:ext>
            </a:extLst>
          </p:cNvPr>
          <p:cNvSpPr>
            <a:spLocks noGrp="1"/>
          </p:cNvSpPr>
          <p:nvPr>
            <p:ph idx="1"/>
          </p:nvPr>
        </p:nvSpPr>
        <p:spPr>
          <a:xfrm>
            <a:off x="838200" y="628650"/>
            <a:ext cx="10515600" cy="5548313"/>
          </a:xfrm>
        </p:spPr>
        <p:txBody>
          <a:bodyPr>
            <a:normAutofit/>
          </a:bodyPr>
          <a:lstStyle/>
          <a:p>
            <a:pPr marL="0" lvl="0" indent="0">
              <a:buNone/>
            </a:pPr>
            <a:r>
              <a:rPr lang="en-US" dirty="0"/>
              <a:t>Section IV - Q. - Educators shall not be assigned to class coverage or other duties during their scheduled planning or instructional time . </a:t>
            </a:r>
          </a:p>
          <a:p>
            <a:pPr marL="0" indent="0">
              <a:buNone/>
            </a:pPr>
            <a:r>
              <a:rPr lang="en-US" dirty="0"/>
              <a:t>Section V – D. - When teachers volunteer to cover a class and it takes from the 320 minutes assigned planning time, the teacher will be compensated at their hourly per diem rate for any portion of their planning time that was used to provide coverage. The Parties agree that every effort will be made to ensure teachers are only tasked to provide coverage for other teachers in emergency situations and that coverage will be for the shortest amount of time possible. The Parties further agree that administrators will seek to identify a substitute teacher as soon as possible. If there are workload issues, the Association and the Board shall meet to reach a mutually acceptable resolution.</a:t>
            </a:r>
          </a:p>
          <a:p>
            <a:pPr marL="0" indent="0">
              <a:buNone/>
            </a:pPr>
            <a:endParaRPr lang="en-US" dirty="0"/>
          </a:p>
        </p:txBody>
      </p:sp>
    </p:spTree>
    <p:extLst>
      <p:ext uri="{BB962C8B-B14F-4D97-AF65-F5344CB8AC3E}">
        <p14:creationId xmlns:p14="http://schemas.microsoft.com/office/powerpoint/2010/main" val="3161160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24924-91DC-4AE1-BA6F-CB6B3FFA93DC}"/>
              </a:ext>
            </a:extLst>
          </p:cNvPr>
          <p:cNvSpPr>
            <a:spLocks noGrp="1"/>
          </p:cNvSpPr>
          <p:nvPr>
            <p:ph type="title"/>
          </p:nvPr>
        </p:nvSpPr>
        <p:spPr>
          <a:xfrm>
            <a:off x="838200" y="107950"/>
            <a:ext cx="10515600" cy="1325563"/>
          </a:xfrm>
        </p:spPr>
        <p:txBody>
          <a:bodyPr>
            <a:normAutofit/>
          </a:bodyPr>
          <a:lstStyle/>
          <a:p>
            <a:r>
              <a:rPr lang="en-US" sz="4000" dirty="0"/>
              <a:t>Section V – Personnel Compensation, Leaves, Grievances and Appeals</a:t>
            </a:r>
          </a:p>
        </p:txBody>
      </p:sp>
      <p:sp>
        <p:nvSpPr>
          <p:cNvPr id="3" name="Content Placeholder 2">
            <a:extLst>
              <a:ext uri="{FF2B5EF4-FFF2-40B4-BE49-F238E27FC236}">
                <a16:creationId xmlns:a16="http://schemas.microsoft.com/office/drawing/2014/main" id="{D83B8483-248D-4350-AE15-D549240CB6ED}"/>
              </a:ext>
            </a:extLst>
          </p:cNvPr>
          <p:cNvSpPr>
            <a:spLocks noGrp="1"/>
          </p:cNvSpPr>
          <p:nvPr>
            <p:ph idx="1"/>
          </p:nvPr>
        </p:nvSpPr>
        <p:spPr>
          <a:xfrm>
            <a:off x="838200" y="1825625"/>
            <a:ext cx="10515600" cy="4737100"/>
          </a:xfrm>
        </p:spPr>
        <p:txBody>
          <a:bodyPr>
            <a:normAutofit fontScale="92500" lnSpcReduction="20000"/>
          </a:bodyPr>
          <a:lstStyle/>
          <a:p>
            <a:pPr marL="0" indent="0">
              <a:buNone/>
            </a:pPr>
            <a:r>
              <a:rPr lang="en-US" dirty="0"/>
              <a:t>G. - Board has decided to voluntarily extend the provisions of the Families First Coronavirus Response Act’s Emergency Paid Sick Leave and the Emergency Paid Family Leave through March 31, 2021.  The amount of leave and rate of pay will mirror the maximums permitted as per the FFCRA provisions through the Department of Labor that were effective from April 1, 2020 through December 31, 2020. </a:t>
            </a:r>
          </a:p>
          <a:p>
            <a:pPr marL="0" indent="0">
              <a:buNone/>
            </a:pPr>
            <a:r>
              <a:rPr lang="en-US" dirty="0">
                <a:effectLst/>
              </a:rPr>
              <a:t>M. - </a:t>
            </a:r>
            <a:r>
              <a:rPr lang="en-US" dirty="0"/>
              <a:t>The Parties agree that the Board will not issue blanket denials for requested ADA accommodations and will engage in an interactive process with the employee requesting ADA accommodations to ensure the employee’s safety and well-being. ADA accommodations shall be considered for staff who provide medical documentation supporting the medical condition places the employee at high</a:t>
            </a:r>
            <a:r>
              <a:rPr lang="en-US" strike="sngStrike" dirty="0"/>
              <a:t>er</a:t>
            </a:r>
            <a:r>
              <a:rPr lang="en-US" dirty="0"/>
              <a:t> risk for severe consequences from coronavirus as identified by the CDC (</a:t>
            </a:r>
            <a:r>
              <a:rPr lang="en-US" u="sng" dirty="0">
                <a:hlinkClick r:id="rId2"/>
              </a:rPr>
              <a:t>https://www.cdc.gov/coronavirus/2019-ncov/need-extra-precautions/people-with-medical-conditions.html</a:t>
            </a:r>
            <a:r>
              <a:rPr lang="en-US" dirty="0"/>
              <a:t>). ADA accommodations may include remote work or staggered work schedules.</a:t>
            </a:r>
          </a:p>
          <a:p>
            <a:pPr marL="0" indent="0">
              <a:buNone/>
            </a:pPr>
            <a:endParaRPr lang="en-US" dirty="0">
              <a:effectLst/>
            </a:endParaRPr>
          </a:p>
          <a:p>
            <a:pPr marL="0" indent="0">
              <a:buNone/>
            </a:pPr>
            <a:endParaRPr lang="en-US" dirty="0"/>
          </a:p>
        </p:txBody>
      </p:sp>
    </p:spTree>
    <p:extLst>
      <p:ext uri="{BB962C8B-B14F-4D97-AF65-F5344CB8AC3E}">
        <p14:creationId xmlns:p14="http://schemas.microsoft.com/office/powerpoint/2010/main" val="109127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55C61-B6F9-434C-9104-7C10F5740DE0}"/>
              </a:ext>
            </a:extLst>
          </p:cNvPr>
          <p:cNvSpPr>
            <a:spLocks noGrp="1"/>
          </p:cNvSpPr>
          <p:nvPr>
            <p:ph type="title"/>
          </p:nvPr>
        </p:nvSpPr>
        <p:spPr/>
        <p:txBody>
          <a:bodyPr/>
          <a:lstStyle/>
          <a:p>
            <a:r>
              <a:rPr lang="en-US" dirty="0"/>
              <a:t>Accommodations – including option to remain instructing virtually</a:t>
            </a:r>
          </a:p>
        </p:txBody>
      </p:sp>
      <p:sp>
        <p:nvSpPr>
          <p:cNvPr id="3" name="Content Placeholder 2">
            <a:extLst>
              <a:ext uri="{FF2B5EF4-FFF2-40B4-BE49-F238E27FC236}">
                <a16:creationId xmlns:a16="http://schemas.microsoft.com/office/drawing/2014/main" id="{48F3CBBD-0CE2-40BE-9B8E-5BF498D21D7B}"/>
              </a:ext>
            </a:extLst>
          </p:cNvPr>
          <p:cNvSpPr>
            <a:spLocks noGrp="1"/>
          </p:cNvSpPr>
          <p:nvPr>
            <p:ph sz="half" idx="1"/>
          </p:nvPr>
        </p:nvSpPr>
        <p:spPr/>
        <p:txBody>
          <a:bodyPr>
            <a:normAutofit fontScale="92500" lnSpcReduction="10000"/>
          </a:bodyPr>
          <a:lstStyle/>
          <a:p>
            <a:r>
              <a:rPr lang="en-US" dirty="0"/>
              <a:t>TABCO</a:t>
            </a:r>
          </a:p>
          <a:p>
            <a:r>
              <a:rPr lang="en-US" dirty="0"/>
              <a:t>Childcare concerns – other counties are offering solutions</a:t>
            </a:r>
          </a:p>
          <a:p>
            <a:r>
              <a:rPr lang="en-US" dirty="0"/>
              <a:t>Live or care for someone with immune compromised health</a:t>
            </a:r>
          </a:p>
          <a:p>
            <a:r>
              <a:rPr lang="en-US" dirty="0"/>
              <a:t>Personal risk factors</a:t>
            </a:r>
          </a:p>
          <a:p>
            <a:r>
              <a:rPr lang="en-US" dirty="0"/>
              <a:t>Give educators the option</a:t>
            </a:r>
          </a:p>
          <a:p>
            <a:r>
              <a:rPr lang="en-US" dirty="0"/>
              <a:t>Pregnancy/nursing mothers in other counties have option</a:t>
            </a:r>
          </a:p>
          <a:p>
            <a:endParaRPr lang="en-US" dirty="0"/>
          </a:p>
          <a:p>
            <a:endParaRPr lang="en-US" dirty="0"/>
          </a:p>
          <a:p>
            <a:endParaRPr lang="en-US" dirty="0"/>
          </a:p>
        </p:txBody>
      </p:sp>
      <p:sp>
        <p:nvSpPr>
          <p:cNvPr id="4" name="Content Placeholder 3">
            <a:extLst>
              <a:ext uri="{FF2B5EF4-FFF2-40B4-BE49-F238E27FC236}">
                <a16:creationId xmlns:a16="http://schemas.microsoft.com/office/drawing/2014/main" id="{F039A74B-D826-4B7C-B2A8-7E7760F1BEB7}"/>
              </a:ext>
            </a:extLst>
          </p:cNvPr>
          <p:cNvSpPr>
            <a:spLocks noGrp="1"/>
          </p:cNvSpPr>
          <p:nvPr>
            <p:ph sz="half" idx="2"/>
          </p:nvPr>
        </p:nvSpPr>
        <p:spPr/>
        <p:txBody>
          <a:bodyPr>
            <a:normAutofit fontScale="92500" lnSpcReduction="10000"/>
          </a:bodyPr>
          <a:lstStyle/>
          <a:p>
            <a:r>
              <a:rPr lang="en-US" dirty="0"/>
              <a:t>BCPS</a:t>
            </a:r>
          </a:p>
          <a:p>
            <a:r>
              <a:rPr lang="en-US" dirty="0"/>
              <a:t>No accommodation/solution – look into leave</a:t>
            </a:r>
          </a:p>
          <a:p>
            <a:r>
              <a:rPr lang="en-US" dirty="0"/>
              <a:t>No accommodation – look into leave</a:t>
            </a:r>
          </a:p>
          <a:p>
            <a:r>
              <a:rPr lang="en-US" dirty="0"/>
              <a:t>Only ADA approved situations will be considered</a:t>
            </a:r>
          </a:p>
          <a:p>
            <a:r>
              <a:rPr lang="en-US" dirty="0"/>
              <a:t>Will be looked at on a case-by-case basis</a:t>
            </a:r>
          </a:p>
          <a:p>
            <a:r>
              <a:rPr lang="en-US" dirty="0"/>
              <a:t>Have doctor provide a note and BCPS will assess</a:t>
            </a:r>
          </a:p>
          <a:p>
            <a:endParaRPr lang="en-US" dirty="0"/>
          </a:p>
        </p:txBody>
      </p:sp>
    </p:spTree>
    <p:extLst>
      <p:ext uri="{BB962C8B-B14F-4D97-AF65-F5344CB8AC3E}">
        <p14:creationId xmlns:p14="http://schemas.microsoft.com/office/powerpoint/2010/main" val="3720875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B5D86-E08C-4E83-910E-89F5A02E312D}"/>
              </a:ext>
            </a:extLst>
          </p:cNvPr>
          <p:cNvSpPr>
            <a:spLocks noGrp="1"/>
          </p:cNvSpPr>
          <p:nvPr>
            <p:ph type="title"/>
          </p:nvPr>
        </p:nvSpPr>
        <p:spPr/>
        <p:txBody>
          <a:bodyPr/>
          <a:lstStyle/>
          <a:p>
            <a:r>
              <a:rPr lang="en-US" dirty="0"/>
              <a:t>Section V – Personnel Compensation, Leaves, Grievances and Appeals</a:t>
            </a:r>
          </a:p>
        </p:txBody>
      </p:sp>
      <p:sp>
        <p:nvSpPr>
          <p:cNvPr id="3" name="Content Placeholder 2">
            <a:extLst>
              <a:ext uri="{FF2B5EF4-FFF2-40B4-BE49-F238E27FC236}">
                <a16:creationId xmlns:a16="http://schemas.microsoft.com/office/drawing/2014/main" id="{AFD87E69-4D47-41BF-AE24-190B4B54B692}"/>
              </a:ext>
            </a:extLst>
          </p:cNvPr>
          <p:cNvSpPr>
            <a:spLocks noGrp="1"/>
          </p:cNvSpPr>
          <p:nvPr>
            <p:ph idx="1"/>
          </p:nvPr>
        </p:nvSpPr>
        <p:spPr/>
        <p:txBody>
          <a:bodyPr/>
          <a:lstStyle/>
          <a:p>
            <a:pPr marL="0" indent="0">
              <a:buNone/>
            </a:pPr>
            <a:r>
              <a:rPr lang="en-US" dirty="0"/>
              <a:t>C. - BCPS recognizes that teachers will enter a learning curve as they transition to hybrid instruction.  The Parties acknowledge and agree that teachers shall be allowed to choose to teach anywhere along the virtual instruction continuum and shall not be penalized for choosing one style over another.  It is further understood and expected that some teachers will adapt more quickly and perform more effectively than others. BCPS will encourage administrators to strive to assist and support teachers in successfully transitioning to the new styles of hybrid teaching and shall not penalize them as long as they are striving to improve and are not harming students. </a:t>
            </a:r>
          </a:p>
        </p:txBody>
      </p:sp>
    </p:spTree>
    <p:extLst>
      <p:ext uri="{BB962C8B-B14F-4D97-AF65-F5344CB8AC3E}">
        <p14:creationId xmlns:p14="http://schemas.microsoft.com/office/powerpoint/2010/main" val="3190381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4AC842C-B03A-4A10-9F22-9FF950DBE366}"/>
              </a:ext>
            </a:extLst>
          </p:cNvPr>
          <p:cNvPicPr>
            <a:picLocks noGrp="1" noChangeAspect="1"/>
          </p:cNvPicPr>
          <p:nvPr>
            <p:ph idx="1"/>
          </p:nvPr>
        </p:nvPicPr>
        <p:blipFill>
          <a:blip r:embed="rId2"/>
          <a:stretch>
            <a:fillRect/>
          </a:stretch>
        </p:blipFill>
        <p:spPr>
          <a:xfrm>
            <a:off x="217408" y="504824"/>
            <a:ext cx="11296274" cy="6068695"/>
          </a:xfrm>
          <a:prstGeom prst="rect">
            <a:avLst/>
          </a:prstGeom>
        </p:spPr>
      </p:pic>
    </p:spTree>
    <p:extLst>
      <p:ext uri="{BB962C8B-B14F-4D97-AF65-F5344CB8AC3E}">
        <p14:creationId xmlns:p14="http://schemas.microsoft.com/office/powerpoint/2010/main" val="94001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000A-CCA7-4894-9125-D8607A2CA0E6}"/>
              </a:ext>
            </a:extLst>
          </p:cNvPr>
          <p:cNvSpPr>
            <a:spLocks noGrp="1"/>
          </p:cNvSpPr>
          <p:nvPr>
            <p:ph type="ctrTitle"/>
          </p:nvPr>
        </p:nvSpPr>
        <p:spPr/>
        <p:txBody>
          <a:bodyPr/>
          <a:lstStyle/>
          <a:p>
            <a:r>
              <a:rPr lang="en-US" dirty="0"/>
              <a:t>Hybrid Learning MOU</a:t>
            </a:r>
          </a:p>
        </p:txBody>
      </p:sp>
      <p:sp>
        <p:nvSpPr>
          <p:cNvPr id="3" name="Subtitle 2">
            <a:extLst>
              <a:ext uri="{FF2B5EF4-FFF2-40B4-BE49-F238E27FC236}">
                <a16:creationId xmlns:a16="http://schemas.microsoft.com/office/drawing/2014/main" id="{06EBBFB5-68D2-4DCC-9E34-2321E24AE89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689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BCD7-867E-4835-BEE0-1FAAF332B6E0}"/>
              </a:ext>
            </a:extLst>
          </p:cNvPr>
          <p:cNvSpPr>
            <a:spLocks noGrp="1"/>
          </p:cNvSpPr>
          <p:nvPr>
            <p:ph type="title"/>
          </p:nvPr>
        </p:nvSpPr>
        <p:spPr/>
        <p:txBody>
          <a:bodyPr/>
          <a:lstStyle/>
          <a:p>
            <a:r>
              <a:rPr lang="en-US" dirty="0"/>
              <a:t>New to this MOU </a:t>
            </a:r>
          </a:p>
        </p:txBody>
      </p:sp>
      <p:sp>
        <p:nvSpPr>
          <p:cNvPr id="3" name="Content Placeholder 2">
            <a:extLst>
              <a:ext uri="{FF2B5EF4-FFF2-40B4-BE49-F238E27FC236}">
                <a16:creationId xmlns:a16="http://schemas.microsoft.com/office/drawing/2014/main" id="{5720122D-2FB8-4824-BAA5-14504C5B8071}"/>
              </a:ext>
            </a:extLst>
          </p:cNvPr>
          <p:cNvSpPr>
            <a:spLocks noGrp="1"/>
          </p:cNvSpPr>
          <p:nvPr>
            <p:ph idx="1"/>
          </p:nvPr>
        </p:nvSpPr>
        <p:spPr/>
        <p:txBody>
          <a:bodyPr>
            <a:normAutofit fontScale="92500" lnSpcReduction="10000"/>
          </a:bodyPr>
          <a:lstStyle/>
          <a:p>
            <a:r>
              <a:rPr lang="en-US" dirty="0"/>
              <a:t>E. The Board shall work with the Association to address any issues around working conditions that emerge as a result of any virtual or hybrid model for instruction</a:t>
            </a:r>
          </a:p>
          <a:p>
            <a:r>
              <a:rPr lang="en-US" dirty="0"/>
              <a:t>G. Members may be required to report to schools/worksites in advance of an officially declared date for the resumption of the 2020-2021 school year for students.  As per the MA, </a:t>
            </a:r>
            <a:r>
              <a:rPr lang="en-US" dirty="0">
                <a:highlight>
                  <a:srgbClr val="FFFF00"/>
                </a:highlight>
              </a:rPr>
              <a:t>all staff will be allocated two (2) full days or equivalent for preparation of their worksite </a:t>
            </a:r>
            <a:r>
              <a:rPr lang="en-US" dirty="0"/>
              <a:t>prior to any students returning to hybrid instruction.</a:t>
            </a:r>
          </a:p>
          <a:p>
            <a:r>
              <a:rPr lang="en-US" dirty="0"/>
              <a:t>J. The Parties also agree that, upon the return of educators to school buildings and the implementation of the BCPS reopening plan and in-person instruction for students, all educators shall return all equipment to their assigned worksites. </a:t>
            </a:r>
          </a:p>
          <a:p>
            <a:endParaRPr lang="en-US" dirty="0"/>
          </a:p>
        </p:txBody>
      </p:sp>
    </p:spTree>
    <p:extLst>
      <p:ext uri="{BB962C8B-B14F-4D97-AF65-F5344CB8AC3E}">
        <p14:creationId xmlns:p14="http://schemas.microsoft.com/office/powerpoint/2010/main" val="2377550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2E0607-C18F-4311-9D6C-CD4C2544C061}"/>
              </a:ext>
            </a:extLst>
          </p:cNvPr>
          <p:cNvSpPr>
            <a:spLocks noGrp="1"/>
          </p:cNvSpPr>
          <p:nvPr>
            <p:ph idx="1"/>
          </p:nvPr>
        </p:nvSpPr>
        <p:spPr>
          <a:xfrm>
            <a:off x="838200" y="571500"/>
            <a:ext cx="10515600" cy="6057900"/>
          </a:xfrm>
        </p:spPr>
        <p:txBody>
          <a:bodyPr>
            <a:normAutofit fontScale="92500" lnSpcReduction="20000"/>
          </a:bodyPr>
          <a:lstStyle/>
          <a:p>
            <a:r>
              <a:rPr lang="en-US" dirty="0"/>
              <a:t>L. In the event that it becomes necessary to return to remote instruction after the initiation of hybrid instruction, educators needing access to the internet, or who choose to work from their classrooms, or who must provide some in-person instruction as part of course requirements (e.g., CTE) shall be allowed to work/teach from their home schools in coordination with their administrators.</a:t>
            </a:r>
          </a:p>
          <a:p>
            <a:r>
              <a:rPr lang="en-US" dirty="0"/>
              <a:t>M. The Parties acknowledge that, after the initiation of hybrid instruction, unless a state-of-emergency is declared by the Governor of Maryland, virtual instruction and remote work may occur on days in which a delayed opening, early dismissal or system closure for on-site workers occurs. Employees who are working on-site should follow instructions provided by BCPS inclement weather announcements. During hybrid instruction BCPS will announce through usual means any school delays, early dismissals, or school closures as a result of inclement weather. </a:t>
            </a:r>
            <a:r>
              <a:rPr lang="en-US" dirty="0">
                <a:highlight>
                  <a:srgbClr val="FFFF00"/>
                </a:highlight>
              </a:rPr>
              <a:t>When schools are dismissed early, instruction, in-person and virtual, will not continue for that day.</a:t>
            </a:r>
            <a:endParaRPr lang="en-US" dirty="0">
              <a:solidFill>
                <a:srgbClr val="FF0000"/>
              </a:solidFill>
              <a:highlight>
                <a:srgbClr val="FFFF00"/>
              </a:highlight>
            </a:endParaRPr>
          </a:p>
          <a:p>
            <a:r>
              <a:rPr lang="en-US" dirty="0"/>
              <a:t>N. The Parties agree that for the week of Easter Monday and Memorial Day, Wednesday will become a synchronous instruction day.  For these weeks, synchronous instruction shall take place on Tuesday and Wednesday and Thursday and Friday for the respective cohort of students.</a:t>
            </a:r>
          </a:p>
          <a:p>
            <a:endParaRPr lang="en-US" dirty="0"/>
          </a:p>
        </p:txBody>
      </p:sp>
    </p:spTree>
    <p:extLst>
      <p:ext uri="{BB962C8B-B14F-4D97-AF65-F5344CB8AC3E}">
        <p14:creationId xmlns:p14="http://schemas.microsoft.com/office/powerpoint/2010/main" val="1660925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E6BEA-7A62-4084-A699-8B4631AFC5CB}"/>
              </a:ext>
            </a:extLst>
          </p:cNvPr>
          <p:cNvSpPr>
            <a:spLocks noGrp="1"/>
          </p:cNvSpPr>
          <p:nvPr>
            <p:ph type="title"/>
          </p:nvPr>
        </p:nvSpPr>
        <p:spPr/>
        <p:txBody>
          <a:bodyPr/>
          <a:lstStyle/>
          <a:p>
            <a:r>
              <a:rPr lang="en-US" dirty="0"/>
              <a:t>Section II – Returning to all Virtual </a:t>
            </a:r>
          </a:p>
        </p:txBody>
      </p:sp>
      <p:sp>
        <p:nvSpPr>
          <p:cNvPr id="3" name="Content Placeholder 2">
            <a:extLst>
              <a:ext uri="{FF2B5EF4-FFF2-40B4-BE49-F238E27FC236}">
                <a16:creationId xmlns:a16="http://schemas.microsoft.com/office/drawing/2014/main" id="{28B8ABB3-C44F-41BF-9306-E26B4C1EA4BD}"/>
              </a:ext>
            </a:extLst>
          </p:cNvPr>
          <p:cNvSpPr>
            <a:spLocks noGrp="1"/>
          </p:cNvSpPr>
          <p:nvPr>
            <p:ph idx="1"/>
          </p:nvPr>
        </p:nvSpPr>
        <p:spPr/>
        <p:txBody>
          <a:bodyPr>
            <a:normAutofit lnSpcReduction="10000"/>
          </a:bodyPr>
          <a:lstStyle/>
          <a:p>
            <a:pPr marL="0" lvl="0" indent="0" fontAlgn="base">
              <a:buNone/>
            </a:pPr>
            <a:r>
              <a:rPr lang="en-US" dirty="0"/>
              <a:t>B. - Decisions to return a school, program and/or the system to virtual learning would occur:</a:t>
            </a:r>
          </a:p>
          <a:p>
            <a:pPr lvl="1" fontAlgn="base"/>
            <a:r>
              <a:rPr lang="en-US" dirty="0"/>
              <a:t>If there is a COVID outbreak, as defined by the Maryland Department of Health </a:t>
            </a:r>
            <a:r>
              <a:rPr lang="en-US" u="sng" dirty="0">
                <a:hlinkClick r:id="rId2"/>
              </a:rPr>
              <a:t>http://coronavirus.maryland.gov/pages/school-resources)</a:t>
            </a:r>
            <a:r>
              <a:rPr lang="en-US" dirty="0"/>
              <a:t>, in a worksite, school or classroom and/or the Baltimore County Department of Health recommends closure of a worksite, classroom, or school.</a:t>
            </a:r>
          </a:p>
          <a:p>
            <a:pPr lvl="1" fontAlgn="base"/>
            <a:r>
              <a:rPr lang="en-US" dirty="0"/>
              <a:t>If the Baltimore County Department of Health recommended school system closure, in response to increasing rates of COVID in the county, increased hospitalizations, or other public health concerns.</a:t>
            </a:r>
          </a:p>
          <a:p>
            <a:pPr lvl="1" fontAlgn="base"/>
            <a:r>
              <a:rPr lang="en-US" dirty="0"/>
              <a:t>In the case of insufficient staffing in a school or worksite due to quarantine or isolation of staff.</a:t>
            </a:r>
          </a:p>
          <a:p>
            <a:pPr lvl="1" fontAlgn="base"/>
            <a:r>
              <a:rPr lang="en-US" dirty="0"/>
              <a:t>In the case of widespread staffing shortages due to quarantine or isolation of staff.</a:t>
            </a:r>
          </a:p>
          <a:p>
            <a:endParaRPr lang="en-US" dirty="0"/>
          </a:p>
        </p:txBody>
      </p:sp>
    </p:spTree>
    <p:extLst>
      <p:ext uri="{BB962C8B-B14F-4D97-AF65-F5344CB8AC3E}">
        <p14:creationId xmlns:p14="http://schemas.microsoft.com/office/powerpoint/2010/main" val="272783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711EE-BE8F-4934-8BA6-48249768A341}"/>
              </a:ext>
            </a:extLst>
          </p:cNvPr>
          <p:cNvSpPr>
            <a:spLocks noGrp="1"/>
          </p:cNvSpPr>
          <p:nvPr>
            <p:ph type="title"/>
          </p:nvPr>
        </p:nvSpPr>
        <p:spPr/>
        <p:txBody>
          <a:bodyPr/>
          <a:lstStyle/>
          <a:p>
            <a:r>
              <a:rPr lang="en-US" dirty="0"/>
              <a:t>Section III – Worksite COVID Health &amp; Safety Considerations</a:t>
            </a:r>
          </a:p>
        </p:txBody>
      </p:sp>
      <p:sp>
        <p:nvSpPr>
          <p:cNvPr id="3" name="Content Placeholder 2">
            <a:extLst>
              <a:ext uri="{FF2B5EF4-FFF2-40B4-BE49-F238E27FC236}">
                <a16:creationId xmlns:a16="http://schemas.microsoft.com/office/drawing/2014/main" id="{CD295DF1-F0B9-40DE-BB23-873977654EE5}"/>
              </a:ext>
            </a:extLst>
          </p:cNvPr>
          <p:cNvSpPr>
            <a:spLocks noGrp="1"/>
          </p:cNvSpPr>
          <p:nvPr>
            <p:ph idx="1"/>
          </p:nvPr>
        </p:nvSpPr>
        <p:spPr/>
        <p:txBody>
          <a:bodyPr/>
          <a:lstStyle/>
          <a:p>
            <a:pPr marL="0" lvl="0" indent="0">
              <a:buNone/>
            </a:pPr>
            <a:r>
              <a:rPr lang="en-US" dirty="0"/>
              <a:t>M. - The Board agrees that if a person with a confirmed case of COVID-19 has entered a worksite, the Board will notify local/state health officials and all staff and parents of the potential exposure.  The Board shall follow all CDC recommendations, including but not limited to:</a:t>
            </a:r>
          </a:p>
          <a:p>
            <a:pPr marL="0" lvl="0" indent="0">
              <a:buNone/>
            </a:pPr>
            <a:r>
              <a:rPr lang="en-US" dirty="0"/>
              <a:t>	1. Closing the worksite for the amount of time needed to thoroughly clean and disinfect the area, classroom(s) or facility. </a:t>
            </a:r>
          </a:p>
          <a:p>
            <a:endParaRPr lang="en-US" dirty="0"/>
          </a:p>
        </p:txBody>
      </p:sp>
    </p:spTree>
    <p:extLst>
      <p:ext uri="{BB962C8B-B14F-4D97-AF65-F5344CB8AC3E}">
        <p14:creationId xmlns:p14="http://schemas.microsoft.com/office/powerpoint/2010/main" val="467110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28E0F-177A-4DAA-B87E-0FCB51A57F83}"/>
              </a:ext>
            </a:extLst>
          </p:cNvPr>
          <p:cNvSpPr>
            <a:spLocks noGrp="1"/>
          </p:cNvSpPr>
          <p:nvPr>
            <p:ph type="title"/>
          </p:nvPr>
        </p:nvSpPr>
        <p:spPr/>
        <p:txBody>
          <a:bodyPr>
            <a:normAutofit fontScale="90000"/>
          </a:bodyPr>
          <a:lstStyle/>
          <a:p>
            <a:r>
              <a:rPr lang="en-US" dirty="0"/>
              <a:t>Section IV: Classroom Conditions, Educator Schedules, Assignments, Instructional Requirements and Responsibilities </a:t>
            </a:r>
          </a:p>
        </p:txBody>
      </p:sp>
      <p:sp>
        <p:nvSpPr>
          <p:cNvPr id="3" name="Content Placeholder 2">
            <a:extLst>
              <a:ext uri="{FF2B5EF4-FFF2-40B4-BE49-F238E27FC236}">
                <a16:creationId xmlns:a16="http://schemas.microsoft.com/office/drawing/2014/main" id="{4481D04F-5F9B-493A-9677-396263DBD6DA}"/>
              </a:ext>
            </a:extLst>
          </p:cNvPr>
          <p:cNvSpPr>
            <a:spLocks noGrp="1"/>
          </p:cNvSpPr>
          <p:nvPr>
            <p:ph idx="1"/>
          </p:nvPr>
        </p:nvSpPr>
        <p:spPr/>
        <p:txBody>
          <a:bodyPr>
            <a:normAutofit/>
          </a:bodyPr>
          <a:lstStyle/>
          <a:p>
            <a:pPr marL="0" lvl="0" indent="0">
              <a:buNone/>
            </a:pPr>
            <a:r>
              <a:rPr lang="en-US" dirty="0"/>
              <a:t>A. - </a:t>
            </a:r>
            <a:r>
              <a:rPr lang="en-US" dirty="0">
                <a:highlight>
                  <a:srgbClr val="FFFF00"/>
                </a:highlight>
              </a:rPr>
              <a:t>Staff will not be required to clean any work areas </a:t>
            </a:r>
            <a:r>
              <a:rPr lang="en-US" dirty="0"/>
              <a:t>including classrooms. Nor will staff be required to clean their classrooms after students have had their lunch in class. </a:t>
            </a:r>
          </a:p>
          <a:p>
            <a:pPr marL="0" lvl="0" indent="0">
              <a:buNone/>
            </a:pPr>
            <a:r>
              <a:rPr lang="en-US" dirty="0"/>
              <a:t>F.  - The  reassignment of educators for COVID related reasons shall be temporary. Affected employees shall be returned to their original assignments once regular instruction resumes. If, however, staffing adjustments are necessary, reassignments will be made in accordance with the Superintendent’s authority to make such adjustments in the best interest of the school system and consistent with the Agreement’s administrative transfer process. </a:t>
            </a:r>
          </a:p>
        </p:txBody>
      </p:sp>
    </p:spTree>
    <p:extLst>
      <p:ext uri="{BB962C8B-B14F-4D97-AF65-F5344CB8AC3E}">
        <p14:creationId xmlns:p14="http://schemas.microsoft.com/office/powerpoint/2010/main" val="2603348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DA1A4-0169-49EF-A54D-D31FA8D2FD1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33437E4-C883-496F-A4E5-77C0D78AF1CD}"/>
              </a:ext>
            </a:extLst>
          </p:cNvPr>
          <p:cNvSpPr>
            <a:spLocks noGrp="1"/>
          </p:cNvSpPr>
          <p:nvPr>
            <p:ph idx="1"/>
          </p:nvPr>
        </p:nvSpPr>
        <p:spPr/>
        <p:txBody>
          <a:bodyPr/>
          <a:lstStyle/>
          <a:p>
            <a:pPr marL="0" indent="0">
              <a:buNone/>
            </a:pPr>
            <a:r>
              <a:rPr lang="en-US" dirty="0"/>
              <a:t>M. - BCPS’ hybrid model includes asynchronous instruction on Wednesdays. Teachers shall be allowed to teach remotely as long as Wednesdays remain asynchronous. &lt;BCPS has no plans to change this. Language is here in case MSDE changes requirements.&gt;</a:t>
            </a:r>
          </a:p>
          <a:p>
            <a:pPr marL="0" indent="0">
              <a:buNone/>
            </a:pPr>
            <a:r>
              <a:rPr lang="en-US" dirty="0"/>
              <a:t>O. - Teachers shall be provided a minimum of 320 minutes of planning time per week. This allocation of planning time shall be accommodated by allowing teachers 120 	minutes of planning time on Wednesday afternoons. The additional planning time shall be provided only as long as asynchronous instruction takes place on Wednesdays. </a:t>
            </a:r>
          </a:p>
        </p:txBody>
      </p:sp>
    </p:spTree>
    <p:extLst>
      <p:ext uri="{BB962C8B-B14F-4D97-AF65-F5344CB8AC3E}">
        <p14:creationId xmlns:p14="http://schemas.microsoft.com/office/powerpoint/2010/main" val="3354442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2E4A6-0274-4A7B-8412-67B9C7F3D042}"/>
              </a:ext>
            </a:extLst>
          </p:cNvPr>
          <p:cNvSpPr>
            <a:spLocks noGrp="1"/>
          </p:cNvSpPr>
          <p:nvPr>
            <p:ph type="title"/>
          </p:nvPr>
        </p:nvSpPr>
        <p:spPr/>
        <p:txBody>
          <a:bodyPr/>
          <a:lstStyle/>
          <a:p>
            <a:endParaRPr lang="en-US" dirty="0">
              <a:solidFill>
                <a:srgbClr val="FF0000"/>
              </a:solidFill>
            </a:endParaRPr>
          </a:p>
        </p:txBody>
      </p:sp>
      <p:sp>
        <p:nvSpPr>
          <p:cNvPr id="3" name="Content Placeholder 2">
            <a:extLst>
              <a:ext uri="{FF2B5EF4-FFF2-40B4-BE49-F238E27FC236}">
                <a16:creationId xmlns:a16="http://schemas.microsoft.com/office/drawing/2014/main" id="{094CF994-0F40-4134-9391-6066BC4F7C27}"/>
              </a:ext>
            </a:extLst>
          </p:cNvPr>
          <p:cNvSpPr>
            <a:spLocks noGrp="1"/>
          </p:cNvSpPr>
          <p:nvPr>
            <p:ph idx="1"/>
          </p:nvPr>
        </p:nvSpPr>
        <p:spPr/>
        <p:txBody>
          <a:bodyPr/>
          <a:lstStyle/>
          <a:p>
            <a:pPr marL="0" indent="0">
              <a:buNone/>
            </a:pPr>
            <a:r>
              <a:rPr lang="en-US" dirty="0"/>
              <a:t>CC. Consulting Teachers, ESL teachers, itinerant resource teachers and related service providers (e.g., Speech Language Pathologists, Occupational Therapists, Physical Therapists, Social Workers) assigned to more than one school campus will comply with 	BCPS’ mitigation plan, including strict social distancing, face mask use, and daily screening. To support contact tracing, staff will be required to follow an established 	schedule for their school visits, maintain a daily list of students serviced, 	classes/schools visited and sign in at all schools. </a:t>
            </a:r>
            <a:r>
              <a:rPr lang="en-US" dirty="0">
                <a:highlight>
                  <a:srgbClr val="FFFF00"/>
                </a:highlight>
              </a:rPr>
              <a:t>Staff shall schedule service/visits/classes ensuring exposure to the minimum number of students per day. </a:t>
            </a:r>
          </a:p>
        </p:txBody>
      </p:sp>
    </p:spTree>
    <p:extLst>
      <p:ext uri="{BB962C8B-B14F-4D97-AF65-F5344CB8AC3E}">
        <p14:creationId xmlns:p14="http://schemas.microsoft.com/office/powerpoint/2010/main" val="1556099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1503</Words>
  <Application>Microsoft Office PowerPoint</Application>
  <PresentationFormat>Widescreen</PresentationFormat>
  <Paragraphs>45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TABCO’s Position from the beginning has been a safe and sustained reopening based on the science. (CDC)</vt:lpstr>
      <vt:lpstr>Hybrid Learning MOU</vt:lpstr>
      <vt:lpstr>New to this MOU </vt:lpstr>
      <vt:lpstr>PowerPoint Presentation</vt:lpstr>
      <vt:lpstr>Section II – Returning to all Virtual </vt:lpstr>
      <vt:lpstr>Section III – Worksite COVID Health &amp; Safety Considerations</vt:lpstr>
      <vt:lpstr>Section IV: Classroom Conditions, Educator Schedules, Assignments, Instructional Requirements and Responsibilities </vt:lpstr>
      <vt:lpstr>PowerPoint Presentation</vt:lpstr>
      <vt:lpstr>PowerPoint Presentation</vt:lpstr>
      <vt:lpstr>PowerPoint Presentation</vt:lpstr>
      <vt:lpstr>Section V – Personnel Compensation, Leaves, Grievances and Appeals</vt:lpstr>
      <vt:lpstr>Accommodations – including option to remain instructing virtually</vt:lpstr>
      <vt:lpstr>Section V – Personnel Compensation, Leaves, Grievances and Appeals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Hybrid Learning MOU</dc:title>
  <dc:creator>Sexton, Cindy [MD]</dc:creator>
  <cp:lastModifiedBy>Sexton, Cindy [MD]</cp:lastModifiedBy>
  <cp:revision>19</cp:revision>
  <dcterms:created xsi:type="dcterms:W3CDTF">2021-02-11T16:57:10Z</dcterms:created>
  <dcterms:modified xsi:type="dcterms:W3CDTF">2021-02-12T20:47:31Z</dcterms:modified>
</cp:coreProperties>
</file>